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3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7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68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6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3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6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2BCF-A49A-4440-8B54-AB32601394FA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4859-4B08-4DA1-9DDE-12EC3A9FC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5" y="148237"/>
            <a:ext cx="11479763" cy="1950889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712890" y="2253802"/>
            <a:ext cx="8345510" cy="288486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 N°: 02</a:t>
            </a:r>
            <a:endParaRPr lang="fr-FR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9899" y="4520486"/>
            <a:ext cx="1906073" cy="4636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27/12/2020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920507" y="5731099"/>
            <a:ext cx="3850783" cy="798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: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 MOUMENE Habib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3031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Remarque :</a:t>
            </a:r>
          </a:p>
          <a:p>
            <a:pPr algn="just"/>
            <a:r>
              <a:rPr lang="fr-FR" sz="2400" dirty="0">
                <a:latin typeface="Times New Roman" panose="02020603050405020304" pitchFamily="18" charset="0"/>
              </a:rPr>
              <a:t>C’est le célèbre physicien anglais Isaac </a:t>
            </a:r>
            <a:r>
              <a:rPr lang="fr-FR" sz="2400" dirty="0" smtClean="0">
                <a:latin typeface="Times New Roman" panose="02020603050405020304" pitchFamily="18" charset="0"/>
              </a:rPr>
              <a:t>NEWTON (1642-1727</a:t>
            </a:r>
            <a:r>
              <a:rPr lang="fr-FR" sz="2400" dirty="0">
                <a:latin typeface="Times New Roman" panose="02020603050405020304" pitchFamily="18" charset="0"/>
              </a:rPr>
              <a:t>) qui découvrit le phénomène de </a:t>
            </a:r>
            <a:r>
              <a:rPr lang="fr-FR" sz="2400" dirty="0" smtClean="0">
                <a:latin typeface="Times New Roman" panose="02020603050405020304" pitchFamily="18" charset="0"/>
              </a:rPr>
              <a:t>la gravitation </a:t>
            </a:r>
            <a:r>
              <a:rPr lang="fr-FR" sz="2400" dirty="0">
                <a:latin typeface="Times New Roman" panose="02020603050405020304" pitchFamily="18" charset="0"/>
              </a:rPr>
              <a:t>en voyant tomber une pomme </a:t>
            </a:r>
            <a:r>
              <a:rPr lang="fr-FR" sz="2400" dirty="0" smtClean="0">
                <a:latin typeface="Times New Roman" panose="02020603050405020304" pitchFamily="18" charset="0"/>
              </a:rPr>
              <a:t>d’un arbre</a:t>
            </a:r>
            <a:r>
              <a:rPr lang="fr-FR" sz="2400" dirty="0">
                <a:latin typeface="Times New Roman" panose="02020603050405020304" pitchFamily="18" charset="0"/>
              </a:rPr>
              <a:t>. Si le fruit tombe c’est qu’il doit subir </a:t>
            </a:r>
            <a:r>
              <a:rPr lang="fr-FR" sz="2400" dirty="0" smtClean="0">
                <a:latin typeface="Times New Roman" panose="02020603050405020304" pitchFamily="18" charset="0"/>
              </a:rPr>
              <a:t>une force </a:t>
            </a:r>
            <a:r>
              <a:rPr lang="fr-FR" sz="2400" dirty="0">
                <a:latin typeface="Times New Roman" panose="02020603050405020304" pitchFamily="18" charset="0"/>
              </a:rPr>
              <a:t>d’attraction vers le bas, cette fore devant </a:t>
            </a:r>
            <a:r>
              <a:rPr lang="fr-FR" sz="2400" dirty="0" smtClean="0">
                <a:latin typeface="Times New Roman" panose="02020603050405020304" pitchFamily="18" charset="0"/>
              </a:rPr>
              <a:t>être exercée </a:t>
            </a:r>
            <a:r>
              <a:rPr lang="fr-FR" sz="2400" dirty="0">
                <a:latin typeface="Times New Roman" panose="02020603050405020304" pitchFamily="18" charset="0"/>
              </a:rPr>
              <a:t>par la terre suppose NEWTON.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-103031" y="156966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4- 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Relation entre poids et masse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4.1-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Expérience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Mesure les poids des masses marquées à </a:t>
            </a:r>
            <a:r>
              <a:rPr lang="fr-FR" sz="2400" dirty="0" smtClean="0">
                <a:latin typeface="Times New Roman" panose="02020603050405020304" pitchFamily="18" charset="0"/>
              </a:rPr>
              <a:t>l’aide d’un </a:t>
            </a:r>
            <a:r>
              <a:rPr lang="fr-FR" sz="2400" dirty="0">
                <a:latin typeface="Times New Roman" panose="02020603050405020304" pitchFamily="18" charset="0"/>
              </a:rPr>
              <a:t>dynamomètre.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A : </a:t>
            </a:r>
            <a:r>
              <a:rPr lang="fr-FR" sz="2400" dirty="0" smtClean="0">
                <a:latin typeface="Times New Roman" panose="02020603050405020304" pitchFamily="18" charset="0"/>
              </a:rPr>
              <a:t>50g; B </a:t>
            </a:r>
            <a:r>
              <a:rPr lang="fr-FR" sz="2400" dirty="0">
                <a:latin typeface="Times New Roman" panose="02020603050405020304" pitchFamily="18" charset="0"/>
              </a:rPr>
              <a:t>: </a:t>
            </a:r>
            <a:r>
              <a:rPr lang="fr-FR" sz="2400" dirty="0" smtClean="0">
                <a:latin typeface="Times New Roman" panose="02020603050405020304" pitchFamily="18" charset="0"/>
              </a:rPr>
              <a:t>100g; C </a:t>
            </a:r>
            <a:r>
              <a:rPr lang="fr-FR" sz="2400" dirty="0">
                <a:latin typeface="Times New Roman" panose="02020603050405020304" pitchFamily="18" charset="0"/>
              </a:rPr>
              <a:t>: </a:t>
            </a:r>
            <a:r>
              <a:rPr lang="fr-FR" sz="2400" dirty="0" smtClean="0">
                <a:latin typeface="Times New Roman" panose="02020603050405020304" pitchFamily="18" charset="0"/>
              </a:rPr>
              <a:t>200g; D </a:t>
            </a:r>
            <a:r>
              <a:rPr lang="fr-FR" sz="2400" dirty="0">
                <a:latin typeface="Times New Roman" panose="02020603050405020304" pitchFamily="18" charset="0"/>
              </a:rPr>
              <a:t>: 500g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6" y="3182631"/>
            <a:ext cx="4752975" cy="2486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68" y="2802087"/>
            <a:ext cx="4532943" cy="3003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4788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4.2- Observation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</a:rPr>
              <a:t>Les rapports, </a:t>
            </a:r>
            <a:r>
              <a:rPr lang="fr-FR" sz="2400" dirty="0" smtClean="0">
                <a:latin typeface="Times New Roman" panose="02020603050405020304" pitchFamily="18" charset="0"/>
              </a:rPr>
              <a:t>(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corps sont égaux.</a:t>
            </a:r>
          </a:p>
          <a:p>
            <a:r>
              <a:rPr lang="fr-FR" dirty="0">
                <a:latin typeface="Times New Roman" panose="02020603050405020304" pitchFamily="18" charset="0"/>
              </a:rPr>
              <a:t>-</a:t>
            </a:r>
            <a:r>
              <a:rPr lang="fr-FR" sz="2400" dirty="0">
                <a:latin typeface="Times New Roman" panose="02020603050405020304" pitchFamily="18" charset="0"/>
              </a:rPr>
              <a:t>Il ne dépend pas de la </a:t>
            </a:r>
            <a:r>
              <a:rPr lang="fr-FR" sz="2400" b="1" dirty="0">
                <a:latin typeface="Times New Roman" panose="02020603050405020304" pitchFamily="18" charset="0"/>
              </a:rPr>
              <a:t>nature </a:t>
            </a:r>
            <a:r>
              <a:rPr lang="fr-FR" sz="2400" dirty="0">
                <a:latin typeface="Times New Roman" panose="02020603050405020304" pitchFamily="18" charset="0"/>
              </a:rPr>
              <a:t>et de la </a:t>
            </a:r>
            <a:r>
              <a:rPr lang="fr-FR" sz="2400" b="1" dirty="0">
                <a:latin typeface="Times New Roman" panose="02020603050405020304" pitchFamily="18" charset="0"/>
              </a:rPr>
              <a:t>forme </a:t>
            </a:r>
            <a:r>
              <a:rPr lang="fr-FR" sz="2400" dirty="0" smtClean="0">
                <a:latin typeface="Times New Roman" panose="02020603050405020304" pitchFamily="18" charset="0"/>
              </a:rPr>
              <a:t>du corps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433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2" y="361235"/>
            <a:ext cx="12028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4.3- Interprétation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</a:rPr>
              <a:t>La courbe obtenue est une droite de pente </a:t>
            </a:r>
            <a:r>
              <a:rPr lang="fr-FR" sz="2400" dirty="0" smtClean="0">
                <a:latin typeface="Times New Roman" panose="02020603050405020304" pitchFamily="18" charset="0"/>
              </a:rPr>
              <a:t>positive </a:t>
            </a:r>
            <a:endParaRPr lang="fr-FR" sz="2400" dirty="0">
              <a:latin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</a:rPr>
              <a:t>Cette </a:t>
            </a:r>
            <a:r>
              <a:rPr lang="fr-FR" sz="2400" dirty="0">
                <a:latin typeface="Times New Roman" panose="02020603050405020304" pitchFamily="18" charset="0"/>
              </a:rPr>
              <a:t>pente est une grandeur physique </a:t>
            </a:r>
            <a:r>
              <a:rPr lang="fr-FR" sz="2400" dirty="0" smtClean="0">
                <a:latin typeface="Times New Roman" panose="02020603050405020304" pitchFamily="18" charset="0"/>
              </a:rPr>
              <a:t>appelée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intensité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 la pesanteur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132" y="1587402"/>
            <a:ext cx="1202886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4.4- Conclusion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</a:rPr>
              <a:t>Le poids d’un corps est proportionnel à sa masse.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Le rapport du poids et de la masse </a:t>
            </a:r>
            <a:r>
              <a:rPr lang="fr-FR" sz="2400" dirty="0" smtClean="0">
                <a:latin typeface="Times New Roman" panose="02020603050405020304" pitchFamily="18" charset="0"/>
              </a:rPr>
              <a:t>              est </a:t>
            </a:r>
            <a:r>
              <a:rPr lang="fr-FR" sz="2400" dirty="0">
                <a:latin typeface="Times New Roman" panose="02020603050405020304" pitchFamily="18" charset="0"/>
              </a:rPr>
              <a:t>égal à </a:t>
            </a:r>
            <a:r>
              <a:rPr lang="fr-FR" sz="2400" dirty="0" smtClean="0">
                <a:latin typeface="Times New Roman" panose="02020603050405020304" pitchFamily="18" charset="0"/>
              </a:rPr>
              <a:t>une constante </a:t>
            </a:r>
            <a:r>
              <a:rPr lang="fr-FR" sz="2400" dirty="0">
                <a:latin typeface="Times New Roman" panose="02020603050405020304" pitchFamily="18" charset="0"/>
              </a:rPr>
              <a:t>notée g</a:t>
            </a:r>
          </a:p>
          <a:p>
            <a:endParaRPr lang="fr-FR" sz="1050" dirty="0">
              <a:latin typeface="CambriaMat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889" y="2863464"/>
            <a:ext cx="11157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</a:rPr>
              <a:t>g </a:t>
            </a:r>
            <a:r>
              <a:rPr lang="fr-FR" sz="2400" dirty="0">
                <a:latin typeface="Times New Roman" panose="02020603050405020304" pitchFamily="18" charset="0"/>
              </a:rPr>
              <a:t>: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est appelé intensité de la pesanteur </a:t>
            </a:r>
            <a:r>
              <a:rPr lang="fr-FR" sz="2400" dirty="0">
                <a:latin typeface="Times New Roman" panose="02020603050405020304" pitchFamily="18" charset="0"/>
              </a:rPr>
              <a:t>du lieu.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Unité </a:t>
            </a:r>
            <a:r>
              <a:rPr lang="fr-FR" sz="2400" dirty="0" smtClean="0">
                <a:latin typeface="Times New Roman" panose="02020603050405020304" pitchFamily="18" charset="0"/>
              </a:rPr>
              <a:t>: g </a:t>
            </a:r>
            <a:r>
              <a:rPr lang="fr-FR" sz="2400" dirty="0">
                <a:latin typeface="Times New Roman" panose="02020603050405020304" pitchFamily="18" charset="0"/>
              </a:rPr>
              <a:t>s’exprime en </a:t>
            </a:r>
            <a:r>
              <a:rPr lang="fr-FR" sz="2400" b="1" dirty="0">
                <a:latin typeface="Times New Roman" panose="02020603050405020304" pitchFamily="18" charset="0"/>
              </a:rPr>
              <a:t>N. kg</a:t>
            </a:r>
            <a:r>
              <a:rPr lang="fr-FR" sz="1200" b="1" dirty="0">
                <a:latin typeface="Times New Roman" panose="02020603050405020304" pitchFamily="18" charset="0"/>
              </a:rPr>
              <a:t>-1 </a:t>
            </a:r>
            <a:r>
              <a:rPr lang="fr-FR" sz="2400" dirty="0">
                <a:latin typeface="Times New Roman" panose="02020603050405020304" pitchFamily="18" charset="0"/>
              </a:rPr>
              <a:t>dans SI.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 relation entre le poids et la masse </a:t>
            </a:r>
            <a:r>
              <a:rPr lang="fr-FR" sz="2400" dirty="0">
                <a:latin typeface="Times New Roman" panose="02020603050405020304" pitchFamily="18" charset="0"/>
              </a:rPr>
              <a:t>est donc :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584278" y="3602128"/>
            <a:ext cx="124809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</a:rPr>
              <a:t>P = m. g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3132" y="4159854"/>
                <a:ext cx="124839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Remarque</a:t>
                </a:r>
                <a:r>
                  <a:rPr lang="fr-FR" sz="2400" dirty="0">
                    <a:latin typeface="Times New Roman" panose="02020603050405020304" pitchFamily="18" charset="0"/>
                  </a:rPr>
                  <a:t> : g peut s’exprimer en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m.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</a:rPr>
                  <a:t>. </a:t>
                </a:r>
                <a:r>
                  <a:rPr lang="fr-FR" sz="2400" dirty="0">
                    <a:latin typeface="Times New Roman" panose="02020603050405020304" pitchFamily="18" charset="0"/>
                  </a:rPr>
                  <a:t>Dans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ce cas </a:t>
                </a:r>
                <a:r>
                  <a:rPr lang="fr-FR" sz="2400" dirty="0">
                    <a:latin typeface="Times New Roman" panose="02020603050405020304" pitchFamily="18" charset="0"/>
                  </a:rPr>
                  <a:t>il est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appelé accélération </a:t>
                </a:r>
                <a:r>
                  <a:rPr lang="fr-FR" sz="2400" dirty="0">
                    <a:latin typeface="Times New Roman" panose="02020603050405020304" pitchFamily="18" charset="0"/>
                  </a:rPr>
                  <a:t>de la pesanteur</a:t>
                </a:r>
                <a:r>
                  <a:rPr lang="fr-FR" dirty="0">
                    <a:latin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32" y="4159854"/>
                <a:ext cx="1248392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81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6619" y="4521729"/>
                <a:ext cx="3272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 Paris : g = 9,81</a:t>
                </a:r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m.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19" y="4521729"/>
                <a:ext cx="32721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156" y="4983394"/>
                <a:ext cx="12113844" cy="161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5- Caractéristiques 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du vecteur champ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de pesanteur</a:t>
                </a:r>
                <a:endParaRPr lang="fr-FR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Le vecteur champ de pesanteur est une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grandeur vectorielle</a:t>
                </a:r>
                <a:r>
                  <a:rPr lang="fr-FR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Elle est notée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fr-FR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et appelée </a:t>
                </a:r>
                <a:r>
                  <a:rPr lang="fr-FR" sz="2400" b="1" dirty="0">
                    <a:latin typeface="Times New Roman" panose="02020603050405020304" pitchFamily="18" charset="0"/>
                  </a:rPr>
                  <a:t>Vecteur champ </a:t>
                </a:r>
                <a:r>
                  <a:rPr lang="fr-FR" sz="2400" b="1" dirty="0" smtClean="0">
                    <a:latin typeface="Times New Roman" panose="02020603050405020304" pitchFamily="18" charset="0"/>
                  </a:rPr>
                  <a:t>de pesanteur</a:t>
                </a:r>
                <a:r>
                  <a:rPr lang="fr-FR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La relation vectorielle liant le poids et la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masse est </a:t>
                </a:r>
                <a:r>
                  <a:rPr lang="fr-FR" dirty="0" smtClean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m.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" y="4983394"/>
                <a:ext cx="12113844" cy="1614416"/>
              </a:xfrm>
              <a:prstGeom prst="rect">
                <a:avLst/>
              </a:prstGeom>
              <a:blipFill rotWithShape="0">
                <a:blip r:embed="rId4"/>
                <a:stretch>
                  <a:fillRect l="-805" t="-3019" b="-7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278" y="503524"/>
            <a:ext cx="1912543" cy="6635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637" y="2343955"/>
            <a:ext cx="740855" cy="52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501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03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sz="24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ont </a:t>
                </a:r>
                <a:r>
                  <a:rPr lang="fr-FR" sz="2400" dirty="0">
                    <a:latin typeface="Times New Roman" panose="02020603050405020304" pitchFamily="18" charset="0"/>
                  </a:rPr>
                  <a:t>même sens car m est positive.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</a:rPr>
                  <a:t> ont </a:t>
                </a:r>
                <a:r>
                  <a:rPr lang="fr-FR" sz="2400" dirty="0">
                    <a:latin typeface="Times New Roman" panose="02020603050405020304" pitchFamily="18" charset="0"/>
                  </a:rPr>
                  <a:t>même direction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Norme ou intensité : P = mg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Donc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fr-FR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a les mêmes caractéristiques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(point d’application, direction, sens et norme)</a:t>
                </a:r>
                <a:endParaRPr lang="fr-F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03928"/>
              </a:xfrm>
              <a:prstGeom prst="rect">
                <a:avLst/>
              </a:prstGeom>
              <a:blipFill rotWithShape="0">
                <a:blip r:embed="rId2"/>
                <a:stretch>
                  <a:fillRect l="-750" b="-67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1" y="1703928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6- Représentation </a:t>
            </a:r>
            <a:r>
              <a:rPr lang="fr-FR" b="1" dirty="0">
                <a:latin typeface="Times New Roman" panose="02020603050405020304" pitchFamily="18" charset="0"/>
              </a:rPr>
              <a:t>: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85634" y="2272664"/>
            <a:ext cx="5022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</a:rPr>
              <a:t>L’intensité de pesanteur dépend du </a:t>
            </a:r>
            <a:r>
              <a:rPr lang="fr-FR" sz="2400" dirty="0" smtClean="0">
                <a:latin typeface="Times New Roman" panose="02020603050405020304" pitchFamily="18" charset="0"/>
              </a:rPr>
              <a:t>lieu considéré mais </a:t>
            </a:r>
            <a:r>
              <a:rPr lang="fr-FR" sz="2400" dirty="0">
                <a:latin typeface="Times New Roman" panose="02020603050405020304" pitchFamily="18" charset="0"/>
              </a:rPr>
              <a:t>aussi de l’altitude.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g : diminue lorsque l’altitude augmente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3799269"/>
            <a:ext cx="3553585" cy="3058732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2672526" y="4801104"/>
            <a:ext cx="3432060" cy="929995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 sur le tableau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86" y="2410329"/>
            <a:ext cx="26574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1068945"/>
            <a:ext cx="8397025" cy="4997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6128" y="154546"/>
            <a:ext cx="2137894" cy="450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FORCE</a:t>
            </a:r>
            <a:endParaRPr lang="fr-F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154" y="605305"/>
            <a:ext cx="7070502" cy="618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cas du système bielle-manivelle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3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10" y="199617"/>
            <a:ext cx="6941711" cy="69545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 de la décomposition de la force motrice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7427"/>
            <a:ext cx="12192000" cy="1429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peut se décomposer sur l’axe de piston en: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agissant dans le sens de la bielle;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force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réaction appliquant le piston sur le cylindre et provoquant l’usure des segments et de la chemise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69332"/>
            <a:ext cx="12192000" cy="1326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transmise par la bielle se décompose à nouveau sur la manivelle en: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force tangentielle </a:t>
            </a:r>
            <a:r>
              <a:rPr lang="fr-F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rotation.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force de réaction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appuie l’arbre sur les coussinets et provoque l’usure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18208"/>
            <a:ext cx="12192000" cy="978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dans un moteur, ces forces sont essentiellement variables suivant qu’il s’agit de temps moteurs ou de temps résistant et suivant la position de la manivelle et l’inclinaison de la bielle.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19353"/>
            <a:ext cx="12192000" cy="1738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le temps moteur c’est le piston qui fournit l’effort moteur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et fait tourner la manivelle: le volant absorbe de l’énergie.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temps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résistant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manivelle qui fournit l’effort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volant restitue une partie de l’énergie et fait tourner la manivelle. </a:t>
            </a:r>
          </a:p>
          <a:p>
            <a:pPr marL="285750" indent="-285750" algn="ctr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7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1200" y="280473"/>
            <a:ext cx="6553199" cy="5666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PARTICULIER DE LA PESANTEUR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814518"/>
            <a:ext cx="1219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0" i="0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gravité est la principale composante de la pesanteur. Elle résulte de l'attraction qu'exerce toute masse sur une autre masse. À tous les corps massifs, dont les corps célestes, est associé un champ de gravité qui exerce une force attractive sur les objets massiques. la première description exacte de la gravitation a été donnée par la loi universelle de la gravitation de Newton 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9163"/>
            <a:ext cx="2041200" cy="4616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GRAVITÉ</a:t>
            </a:r>
            <a:r>
              <a:rPr lang="fr-FR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4634888"/>
            <a:ext cx="12192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champ de pesanteur 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 le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champ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attractif qui s'exerce sur tout corps doté d'une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(ou un autre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astre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Il s'agit d'un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champ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‘accélération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souvent appelé plus simplement </a:t>
            </a:r>
            <a:r>
              <a:rPr lang="fr-FR" sz="2400" b="1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pesanteur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 « g ». L'essentiel de la pesanteur terrestre est due à la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gravité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mais s'en distingue du fait de l'accélération </a:t>
            </a:r>
            <a:r>
              <a:rPr lang="fr-FR" sz="24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axifuge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induite par la </a:t>
            </a:r>
            <a:r>
              <a:rPr lang="fr-FR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rotation de la terre</a:t>
            </a:r>
            <a:r>
              <a:rPr lang="fr-FR" sz="2400" b="0" i="0" u="none" strike="noStrike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 elle-même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8" y="4009533"/>
            <a:ext cx="4065344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CHAMP DE PESANTEUR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972"/>
            <a:ext cx="12041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Masse d’un corps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Définition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La masse d’un corps représente la quantité </a:t>
            </a:r>
            <a:r>
              <a:rPr lang="fr-FR" sz="2400" dirty="0" smtClean="0">
                <a:latin typeface="Times New Roman" panose="02020603050405020304" pitchFamily="18" charset="0"/>
              </a:rPr>
              <a:t>de matière </a:t>
            </a:r>
            <a:r>
              <a:rPr lang="fr-FR" sz="2400" dirty="0">
                <a:latin typeface="Times New Roman" panose="02020603050405020304" pitchFamily="18" charset="0"/>
              </a:rPr>
              <a:t>que contient ce corps. Elle est notée m.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Remarque : dans le langage courant la masse </a:t>
            </a:r>
            <a:r>
              <a:rPr lang="fr-FR" sz="2400" dirty="0" smtClean="0">
                <a:latin typeface="Times New Roman" panose="02020603050405020304" pitchFamily="18" charset="0"/>
              </a:rPr>
              <a:t>est appelée </a:t>
            </a:r>
            <a:r>
              <a:rPr lang="fr-FR" sz="2400" dirty="0">
                <a:latin typeface="Times New Roman" panose="02020603050405020304" pitchFamily="18" charset="0"/>
              </a:rPr>
              <a:t>aussi « poids », ce qui n’est pas correct.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-1" y="1753347"/>
            <a:ext cx="12041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Caractéristique de la masse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La masse est une grandeur scalaire </a:t>
            </a:r>
            <a:r>
              <a:rPr lang="fr-FR" sz="2400" dirty="0" smtClean="0">
                <a:latin typeface="Times New Roman" panose="02020603050405020304" pitchFamily="18" charset="0"/>
              </a:rPr>
              <a:t>positive, extensive</a:t>
            </a:r>
            <a:r>
              <a:rPr lang="fr-FR" sz="2400" dirty="0">
                <a:latin typeface="Times New Roman" panose="02020603050405020304" pitchFamily="18" charset="0"/>
              </a:rPr>
              <a:t>, invariable.</a:t>
            </a:r>
          </a:p>
          <a:p>
            <a:r>
              <a:rPr lang="fr-FR" sz="2400" b="1" u="sng" dirty="0">
                <a:latin typeface="Times New Roman" panose="02020603050405020304" pitchFamily="18" charset="0"/>
              </a:rPr>
              <a:t>Remarque</a:t>
            </a:r>
            <a:r>
              <a:rPr lang="fr-FR" sz="2400" b="1" dirty="0">
                <a:latin typeface="Times New Roman" panose="02020603050405020304" pitchFamily="18" charset="0"/>
              </a:rPr>
              <a:t> : </a:t>
            </a:r>
            <a:endParaRPr lang="fr-FR" sz="2400" b="1" dirty="0" smtClean="0">
              <a:latin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</a:rPr>
              <a:t>extensive </a:t>
            </a:r>
            <a:r>
              <a:rPr lang="fr-FR" sz="2400" dirty="0">
                <a:latin typeface="Times New Roman" panose="02020603050405020304" pitchFamily="18" charset="0"/>
              </a:rPr>
              <a:t>: les masses </a:t>
            </a:r>
            <a:r>
              <a:rPr lang="fr-FR" sz="2400" dirty="0" smtClean="0">
                <a:latin typeface="Times New Roman" panose="02020603050405020304" pitchFamily="18" charset="0"/>
              </a:rPr>
              <a:t>peuvent s’additionner. Elle </a:t>
            </a:r>
            <a:r>
              <a:rPr lang="fr-FR" sz="2400" dirty="0">
                <a:latin typeface="Times New Roman" panose="02020603050405020304" pitchFamily="18" charset="0"/>
              </a:rPr>
              <a:t>est indépendante du lieu où se trouve le corps</a:t>
            </a:r>
            <a:r>
              <a:rPr lang="fr-FR" dirty="0">
                <a:latin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3323007"/>
            <a:ext cx="12041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Mesure, unités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3.1. Appareil de mesure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La masse d’un corps est mesurée à l’aide </a:t>
            </a:r>
            <a:r>
              <a:rPr lang="fr-FR" sz="2400" dirty="0" smtClean="0">
                <a:latin typeface="Times New Roman" panose="02020603050405020304" pitchFamily="18" charset="0"/>
              </a:rPr>
              <a:t>d’une balance</a:t>
            </a:r>
            <a:r>
              <a:rPr lang="fr-FR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Il existe deux types de balances.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les balances non précises :</a:t>
            </a:r>
          </a:p>
          <a:p>
            <a:r>
              <a:rPr lang="fr-FR" sz="2400" b="1" u="sng" dirty="0">
                <a:latin typeface="Times New Roman" panose="02020603050405020304" pitchFamily="18" charset="0"/>
              </a:rPr>
              <a:t>Exemple</a:t>
            </a:r>
            <a:r>
              <a:rPr lang="fr-FR" sz="2400" dirty="0">
                <a:latin typeface="Times New Roman" panose="02020603050405020304" pitchFamily="18" charset="0"/>
              </a:rPr>
              <a:t> : Balance Roberval, </a:t>
            </a:r>
            <a:r>
              <a:rPr lang="fr-FR" sz="2400" dirty="0" smtClean="0">
                <a:latin typeface="Times New Roman" panose="02020603050405020304" pitchFamily="18" charset="0"/>
              </a:rPr>
              <a:t>balance mono plateau </a:t>
            </a:r>
            <a:r>
              <a:rPr lang="fr-FR" sz="2400" dirty="0">
                <a:latin typeface="Times New Roman" panose="02020603050405020304" pitchFamily="18" charset="0"/>
              </a:rPr>
              <a:t>à </a:t>
            </a:r>
            <a:r>
              <a:rPr lang="fr-FR" sz="2400" dirty="0" smtClean="0">
                <a:latin typeface="Times New Roman" panose="02020603050405020304" pitchFamily="18" charset="0"/>
              </a:rPr>
              <a:t>aiguille(fig1), </a:t>
            </a:r>
            <a:r>
              <a:rPr lang="fr-FR" sz="2400" dirty="0">
                <a:latin typeface="Times New Roman" panose="02020603050405020304" pitchFamily="18" charset="0"/>
              </a:rPr>
              <a:t>bascule, etc.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les balances de précision</a:t>
            </a:r>
          </a:p>
          <a:p>
            <a:r>
              <a:rPr lang="fr-FR" sz="2400" b="1" u="sng" dirty="0" smtClean="0">
                <a:latin typeface="Times New Roman" panose="02020603050405020304" pitchFamily="18" charset="0"/>
              </a:rPr>
              <a:t>Exemple</a:t>
            </a:r>
            <a:r>
              <a:rPr lang="fr-FR" sz="2400" b="1" dirty="0" smtClean="0">
                <a:latin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</a:rPr>
              <a:t>Balance électronique(fig2), </a:t>
            </a:r>
            <a:r>
              <a:rPr lang="fr-FR" sz="2400" dirty="0" smtClean="0">
                <a:latin typeface="Times New Roman" panose="02020603050405020304" pitchFamily="18" charset="0"/>
              </a:rPr>
              <a:t>le trébuchet</a:t>
            </a:r>
            <a:r>
              <a:rPr lang="fr-FR" sz="2400" dirty="0">
                <a:latin typeface="Times New Roman" panose="02020603050405020304" pitchFamily="18" charset="0"/>
              </a:rPr>
              <a:t>….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92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63" y="1736150"/>
            <a:ext cx="6259132" cy="39699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5" y="1744365"/>
            <a:ext cx="4596405" cy="39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" y="447711"/>
                <a:ext cx="1219200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3.2- Unité de la masse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Dans le système international (SI), l’unité de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lamasse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est le kilogramme (kg).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Définition du kilogramme :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Le kilogramme est la masse de l’objet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dénommé kilogramme-étalon </a:t>
                </a:r>
                <a:r>
                  <a:rPr lang="fr-FR" sz="2400" dirty="0">
                    <a:latin typeface="Times New Roman" panose="02020603050405020304" pitchFamily="18" charset="0"/>
                  </a:rPr>
                  <a:t>et conservé au pavillon de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BRETEUIL à SEVRES.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C’est un cylindre formé d’un alliage de platine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et d’iridium</a:t>
                </a:r>
                <a:r>
                  <a:rPr lang="fr-FR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Dimensions : diamètre : 39mm ; hauteur :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39mm</a:t>
                </a:r>
              </a:p>
              <a:p>
                <a:endParaRPr lang="fr-FR" sz="2400" dirty="0">
                  <a:latin typeface="Times New Roman" panose="02020603050405020304" pitchFamily="18" charset="0"/>
                </a:endParaRPr>
              </a:p>
              <a:p>
                <a:r>
                  <a:rPr lang="fr-FR" dirty="0">
                    <a:latin typeface="Wingdings" panose="05000000000000000000" pitchFamily="2" charset="2"/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Multiple du kg,</a:t>
                </a:r>
              </a:p>
              <a:p>
                <a:pPr marL="342900" indent="-342900">
                  <a:buFontTx/>
                  <a:buChar char="-"/>
                </a:pPr>
                <a:r>
                  <a:rPr lang="fr-FR" sz="2400" dirty="0" smtClean="0">
                    <a:latin typeface="Times New Roman" panose="02020603050405020304" pitchFamily="18" charset="0"/>
                  </a:rPr>
                  <a:t>la </a:t>
                </a:r>
                <a:r>
                  <a:rPr lang="fr-FR" sz="2400" dirty="0">
                    <a:latin typeface="Times New Roman" panose="02020603050405020304" pitchFamily="18" charset="0"/>
                  </a:rPr>
                  <a:t>tonne (t) : 1t = 1 000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kg</a:t>
                </a:r>
              </a:p>
              <a:p>
                <a:pPr marL="342900" indent="-342900">
                  <a:buFontTx/>
                  <a:buChar char="-"/>
                </a:pPr>
                <a:endParaRPr lang="fr-FR" sz="2400" dirty="0">
                  <a:latin typeface="Times New Roman" panose="02020603050405020304" pitchFamily="18" charset="0"/>
                </a:endParaRPr>
              </a:p>
              <a:p>
                <a:r>
                  <a:rPr lang="fr-FR" sz="2400" dirty="0" smtClean="0">
                    <a:latin typeface="Wingdings" panose="05000000000000000000" pitchFamily="2" charset="2"/>
                  </a:rPr>
                  <a:t> 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Sous </a:t>
                </a:r>
                <a:r>
                  <a:rPr lang="fr-FR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multiples de kg </a:t>
                </a:r>
                <a:r>
                  <a:rPr lang="fr-FR" dirty="0" smtClean="0"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fr-FR" sz="2400" dirty="0" smtClean="0">
                    <a:latin typeface="Times New Roman" panose="02020603050405020304" pitchFamily="18" charset="0"/>
                  </a:rPr>
                  <a:t>- hectogramme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(hg) : 1hg =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0,1kg, décagramme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dag), gramme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g), décigramme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dg), milligramme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(mg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),  </a:t>
                </a:r>
                <a:r>
                  <a:rPr lang="fr-FR" sz="2400" dirty="0">
                    <a:latin typeface="Times New Roman" panose="02020603050405020304" pitchFamily="18" charset="0"/>
                  </a:rPr>
                  <a:t>microgramme (</a:t>
                </a:r>
                <a:r>
                  <a:rPr lang="el-GR" sz="2400" dirty="0">
                    <a:latin typeface="Times New Roman" panose="02020603050405020304" pitchFamily="18" charset="0"/>
                  </a:rPr>
                  <a:t>μ</a:t>
                </a:r>
                <a:r>
                  <a:rPr lang="fr-FR" sz="2400" dirty="0">
                    <a:latin typeface="Times New Roman" panose="02020603050405020304" pitchFamily="18" charset="0"/>
                  </a:rPr>
                  <a:t>g)</a:t>
                </a:r>
              </a:p>
              <a:p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n-NO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nn-NO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0,001 </a:t>
                </a:r>
                <a:r>
                  <a:rPr lang="nn-NO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kg, </a:t>
                </a: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1mg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kg, </a:t>
                </a:r>
                <a:r>
                  <a:rPr lang="nn-NO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1μg </a:t>
                </a:r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kg.</a:t>
                </a:r>
              </a:p>
              <a:p>
                <a:r>
                  <a:rPr lang="fr-FR" sz="2400" b="1" dirty="0">
                    <a:latin typeface="Times New Roman" panose="02020603050405020304" pitchFamily="18" charset="0"/>
                  </a:rPr>
                  <a:t>Remarque : </a:t>
                </a:r>
                <a:r>
                  <a:rPr lang="fr-FR" sz="2400" dirty="0">
                    <a:latin typeface="Times New Roman" panose="02020603050405020304" pitchFamily="18" charset="0"/>
                  </a:rPr>
                  <a:t>les sous multiples du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kilogrammes ont </a:t>
                </a:r>
                <a:r>
                  <a:rPr lang="fr-FR" sz="2400" dirty="0">
                    <a:latin typeface="Times New Roman" panose="02020603050405020304" pitchFamily="18" charset="0"/>
                  </a:rPr>
                  <a:t>utilisés souvent au laboratoire pour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préparer des </a:t>
                </a:r>
                <a:r>
                  <a:rPr lang="fr-FR" sz="2400" dirty="0">
                    <a:latin typeface="Times New Roman" panose="02020603050405020304" pitchFamily="18" charset="0"/>
                  </a:rPr>
                  <a:t>échantillons de matière de masse très faible.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7711"/>
                <a:ext cx="12192000" cy="6370975"/>
              </a:xfrm>
              <a:prstGeom prst="rect">
                <a:avLst/>
              </a:prstGeom>
              <a:blipFill rotWithShape="0">
                <a:blip r:embed="rId2"/>
                <a:stretch>
                  <a:fillRect l="-750" t="-765" b="-10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 poids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Mise en évidence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Expérience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330" y="298966"/>
            <a:ext cx="1476375" cy="3314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00329"/>
            <a:ext cx="9633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Observation</a:t>
            </a:r>
          </a:p>
          <a:p>
            <a:r>
              <a:rPr lang="fr-FR" sz="2400" dirty="0" smtClean="0">
                <a:latin typeface="Times New Roman" panose="02020603050405020304" pitchFamily="18" charset="0"/>
              </a:rPr>
              <a:t>- Tous </a:t>
            </a:r>
            <a:r>
              <a:rPr lang="fr-FR" sz="2400" dirty="0">
                <a:latin typeface="Times New Roman" panose="02020603050405020304" pitchFamily="18" charset="0"/>
              </a:rPr>
              <a:t>les corps lâchés à une certaine </a:t>
            </a:r>
            <a:r>
              <a:rPr lang="fr-FR" sz="2400" dirty="0" smtClean="0">
                <a:latin typeface="Times New Roman" panose="02020603050405020304" pitchFamily="18" charset="0"/>
              </a:rPr>
              <a:t>hauteur arrivent </a:t>
            </a:r>
            <a:r>
              <a:rPr lang="fr-FR" sz="2400" dirty="0">
                <a:latin typeface="Times New Roman" panose="02020603050405020304" pitchFamily="18" charset="0"/>
              </a:rPr>
              <a:t>au sol. Ils tombent.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Le solide allonge le ressort vers le bas.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Les corps en tombant suivent un </a:t>
            </a:r>
            <a:r>
              <a:rPr lang="fr-FR" sz="2400" dirty="0" smtClean="0">
                <a:latin typeface="Times New Roman" panose="02020603050405020304" pitchFamily="18" charset="0"/>
              </a:rPr>
              <a:t>mouvement rectiligne </a:t>
            </a:r>
            <a:r>
              <a:rPr lang="fr-FR" sz="2400" dirty="0">
                <a:latin typeface="Times New Roman" panose="02020603050405020304" pitchFamily="18" charset="0"/>
              </a:rPr>
              <a:t>vertical.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769989"/>
                <a:ext cx="11882705" cy="2756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Interprétation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Les corps sont attirés par les sols (la terre).</a:t>
                </a:r>
              </a:p>
              <a:p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2. Définition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Le poids d’un corps est l’attraction que la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terre exerce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sur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tous les </a:t>
                </a:r>
                <a:r>
                  <a:rPr lang="fr-FR" sz="2400" dirty="0">
                    <a:latin typeface="Times New Roman" panose="02020603050405020304" pitchFamily="18" charset="0"/>
                  </a:rPr>
                  <a:t>corps placés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au voisinage </a:t>
                </a:r>
                <a:r>
                  <a:rPr lang="fr-FR" sz="2400" dirty="0">
                    <a:latin typeface="Times New Roman" panose="02020603050405020304" pitchFamily="18" charset="0"/>
                  </a:rPr>
                  <a:t>de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sa surface</a:t>
                </a:r>
                <a:endParaRPr lang="fr-FR" sz="2400" dirty="0">
                  <a:latin typeface="Times New Roman" panose="02020603050405020304" pitchFamily="18" charset="0"/>
                </a:endParaRPr>
              </a:p>
              <a:p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3. Caractéristiques du poids</a:t>
                </a:r>
              </a:p>
              <a:p>
                <a:r>
                  <a:rPr lang="fr-FR" sz="2400" dirty="0">
                    <a:latin typeface="Times New Roman" panose="02020603050405020304" pitchFamily="18" charset="0"/>
                  </a:rPr>
                  <a:t>Le poids est une grandeur vectorielle. Il est </a:t>
                </a:r>
                <a:r>
                  <a:rPr lang="fr-FR" sz="2400" dirty="0" smtClean="0">
                    <a:latin typeface="Times New Roman" panose="02020603050405020304" pitchFamily="18" charset="0"/>
                  </a:rPr>
                  <a:t>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9989"/>
                <a:ext cx="11882705" cy="2756717"/>
              </a:xfrm>
              <a:prstGeom prst="rect">
                <a:avLst/>
              </a:prstGeom>
              <a:blipFill rotWithShape="0">
                <a:blip r:embed="rId3"/>
                <a:stretch>
                  <a:fillRect l="-770" t="-1766" r="-257" b="-24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1665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</a:rPr>
              <a:t>Il est caractérisé par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une origine ou point d’application : c’est </a:t>
            </a:r>
            <a:r>
              <a:rPr lang="fr-FR" sz="2400" dirty="0" smtClean="0">
                <a:latin typeface="Times New Roman" panose="02020603050405020304" pitchFamily="18" charset="0"/>
              </a:rPr>
              <a:t>le centre </a:t>
            </a:r>
            <a:r>
              <a:rPr lang="fr-FR" sz="2400" dirty="0">
                <a:latin typeface="Times New Roman" panose="02020603050405020304" pitchFamily="18" charset="0"/>
              </a:rPr>
              <a:t>d’inertie (ou le centre gravitation) G </a:t>
            </a:r>
            <a:r>
              <a:rPr lang="fr-FR" sz="2400" dirty="0" smtClean="0">
                <a:latin typeface="Times New Roman" panose="02020603050405020304" pitchFamily="18" charset="0"/>
              </a:rPr>
              <a:t>du corps</a:t>
            </a:r>
            <a:r>
              <a:rPr lang="fr-FR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Une direction : c’est la verticale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Un sens : du haut vers le bas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- Une norme ou intensité :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785614" y="-57023"/>
            <a:ext cx="386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Caractéristiques du poids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92" y="2151868"/>
            <a:ext cx="1196697" cy="4975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4944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3.1-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Mesure et unité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Le poids est mesuré à l’aide d’un appareil </a:t>
            </a:r>
            <a:r>
              <a:rPr lang="fr-FR" sz="2400" dirty="0" smtClean="0">
                <a:latin typeface="Times New Roman" panose="02020603050405020304" pitchFamily="18" charset="0"/>
              </a:rPr>
              <a:t>appelé dynamomètre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73" y="2400657"/>
            <a:ext cx="1885704" cy="3057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07642"/>
            <a:ext cx="1010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</a:rPr>
              <a:t>Le poids est une force. Son unité est le newton (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fr-FR" sz="2400" dirty="0" smtClean="0">
                <a:latin typeface="Times New Roman" panose="02020603050405020304" pitchFamily="18" charset="0"/>
              </a:rPr>
              <a:t>) dans </a:t>
            </a:r>
            <a:r>
              <a:rPr lang="fr-FR" sz="2400" dirty="0">
                <a:latin typeface="Times New Roman" panose="02020603050405020304" pitchFamily="18" charset="0"/>
              </a:rPr>
              <a:t>le système international</a:t>
            </a:r>
            <a:r>
              <a:rPr lang="fr-FR" dirty="0">
                <a:latin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3869307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3.2- 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Représentation vectorielle</a:t>
            </a:r>
            <a:r>
              <a:rPr lang="fr-FR" sz="2400" dirty="0">
                <a:latin typeface="Times New Roman" panose="02020603050405020304" pitchFamily="18" charset="0"/>
              </a:rPr>
              <a:t>.</a:t>
            </a:r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65" y="4372071"/>
            <a:ext cx="1056069" cy="217286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957" y="4719836"/>
            <a:ext cx="2286000" cy="18192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66310"/>
            <a:ext cx="9285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</a:rPr>
              <a:t>Le poids P est toujours vertical et </a:t>
            </a:r>
            <a:r>
              <a:rPr lang="fr-FR" sz="2400" dirty="0" smtClean="0">
                <a:latin typeface="Times New Roman" panose="02020603050405020304" pitchFamily="18" charset="0"/>
              </a:rPr>
              <a:t>perpendiculaire au </a:t>
            </a:r>
            <a:r>
              <a:rPr lang="fr-FR" sz="2400" dirty="0">
                <a:latin typeface="Times New Roman" panose="02020603050405020304" pitchFamily="18" charset="0"/>
              </a:rPr>
              <a:t>plan horizontal.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79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1034</Words>
  <Application>Microsoft Office PowerPoint</Application>
  <PresentationFormat>Grand écran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CambriaMath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douar -mohamed</cp:lastModifiedBy>
  <cp:revision>37</cp:revision>
  <dcterms:created xsi:type="dcterms:W3CDTF">2020-12-27T07:56:01Z</dcterms:created>
  <dcterms:modified xsi:type="dcterms:W3CDTF">2021-01-12T17:22:22Z</dcterms:modified>
</cp:coreProperties>
</file>